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290" r:id="rId3"/>
    <p:sldId id="291" r:id="rId4"/>
    <p:sldId id="293" r:id="rId5"/>
    <p:sldId id="294" r:id="rId6"/>
    <p:sldId id="295" r:id="rId7"/>
    <p:sldId id="296" r:id="rId8"/>
    <p:sldId id="303" r:id="rId9"/>
    <p:sldId id="304" r:id="rId10"/>
    <p:sldId id="297" r:id="rId11"/>
    <p:sldId id="298" r:id="rId12"/>
    <p:sldId id="299" r:id="rId13"/>
    <p:sldId id="300" r:id="rId14"/>
    <p:sldId id="301" r:id="rId15"/>
    <p:sldId id="287" r:id="rId16"/>
    <p:sldId id="28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marque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91" autoAdjust="0"/>
  </p:normalViewPr>
  <p:slideViewPr>
    <p:cSldViewPr>
      <p:cViewPr varScale="1">
        <p:scale>
          <a:sx n="46" d="100"/>
          <a:sy n="46" d="100"/>
        </p:scale>
        <p:origin x="-20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CCD87-B05E-4B45-AF4C-031678B76FB0}" type="datetimeFigureOut">
              <a:rPr lang="de-DE" smtClean="0"/>
              <a:t>08.11.2016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84042-AE00-4441-8C89-98F2D4067CE9}" type="slidenum">
              <a:rPr lang="de-DE" smtClean="0"/>
              <a:t>‹#›</a:t>
            </a:fld>
            <a:endParaRPr lang="de-DE"/>
          </a:p>
        </p:txBody>
      </p:sp>
    </p:spTree>
    <p:extLst>
      <p:ext uri="{BB962C8B-B14F-4D97-AF65-F5344CB8AC3E}">
        <p14:creationId xmlns:p14="http://schemas.microsoft.com/office/powerpoint/2010/main" val="47399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clusion-europe.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inclusion-international.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TOPSIDE and TOPSIDE+</a:t>
            </a:r>
            <a:endParaRPr lang="de-D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adults with intellectual disabilities in Europe cannot participate as active citizens in their societies, because of the many barriers they are facing, starting with restrictions to their legal capacity, or limited education opportunities.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most people with intellectual disabilities have only limited access to formal or informal adult education and training, one of the main challenges lies in providing them with the appropriate training needed to take their own decisions, to take control over their lives and to perform their role as active citizens. Recognising this need, the </a:t>
            </a:r>
            <a:r>
              <a:rPr lang="en-GB" sz="1200" kern="1200" dirty="0" err="1" smtClean="0">
                <a:solidFill>
                  <a:schemeClr val="tx1"/>
                </a:solidFill>
                <a:effectLst/>
                <a:latin typeface="+mn-lt"/>
                <a:ea typeface="+mn-ea"/>
                <a:cs typeface="+mn-cs"/>
              </a:rPr>
              <a:t>firstTOPSIDE</a:t>
            </a:r>
            <a:r>
              <a:rPr lang="en-GB" sz="1200" kern="1200" dirty="0" smtClean="0">
                <a:solidFill>
                  <a:schemeClr val="tx1"/>
                </a:solidFill>
                <a:effectLst/>
                <a:latin typeface="+mn-lt"/>
                <a:ea typeface="+mn-ea"/>
                <a:cs typeface="+mn-cs"/>
              </a:rPr>
              <a:t> project in 2011-2013 set out to develop a new component in informal adult education for this group of citizens: peer support and peer training, i.e. to develop the capacity of adults with intellectual disabilities to provide support and training to their peers. That project was supported by the EU Life Long Learning Programme.</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the basis of an inventory of the necessary skills, the project partners developed and tested a training curriculum for adult peer supporters and trainers. The TOPSIDE Curriculum was complemented by Methodological Guidelines for adult education trainers. To test, improve and validate these deliverables, adult education courses for future Peer Supporters and Trainers were organized in the Czech Republic, Finland, the Netherlands, Romania, Scotland, and Spain. A European version of the Deliverables was also created for the transfer to other EU countries.</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TOPSIDE partners got recognition of the project and its work by the leading organisations of and for people with intellectual disabilities in Europe. They presented them at local, national and European level to promote the qualification as Peer Supporter and Trainer as new educational and eventually even employment opportunity for the target group. The Peer Supporters indeed used their skills in different settings: in self-advocacy organisations, in counselling services, or in organisations of guardians/supporters.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Ultimately, this project contributed to reinforcing the capacity of people with intellectual disabilities to live and work as active citizens in society.</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the project partners also realised one shortcoming: people with intellectual disabilities themselves were involved only as trainees and not as equal trainers. Thus a continuation of the project was sought with co-financing of the Erasmus+ programme of the European Union under the title „TOPSIDE+: Training Opportunities for Peer Supporters with Intellectual Disabilities in Europe – New Horizons“. Running from 2014 to 2016, TOPSIDE+ had three main objectives:</a:t>
            </a:r>
            <a:endParaRPr lang="de-DE" sz="1200" kern="1200" dirty="0" smtClean="0">
              <a:solidFill>
                <a:schemeClr val="tx1"/>
              </a:solidFill>
              <a:effectLst/>
              <a:latin typeface="+mn-lt"/>
              <a:ea typeface="+mn-ea"/>
              <a:cs typeface="+mn-cs"/>
            </a:endParaRPr>
          </a:p>
          <a:p>
            <a:pPr lvl="0"/>
            <a:r>
              <a:rPr lang="en-GB" dirty="0" smtClean="0">
                <a:effectLst/>
              </a:rPr>
              <a:t>To extend the TOPSIDE training to four new countries: Germany, France, Lithuania and Portugal.</a:t>
            </a:r>
            <a:endParaRPr lang="de-DE" dirty="0" smtClean="0">
              <a:effectLst/>
            </a:endParaRPr>
          </a:p>
          <a:p>
            <a:pPr lvl="0"/>
            <a:r>
              <a:rPr lang="en-GB" dirty="0" smtClean="0">
                <a:effectLst/>
              </a:rPr>
              <a:t>To make the curriculum accessible to persons with intellectual disabilities so that they can work as trainers in cooperation with the non-disabled trainers.</a:t>
            </a:r>
            <a:endParaRPr lang="de-DE" dirty="0" smtClean="0">
              <a:effectLst/>
            </a:endParaRPr>
          </a:p>
          <a:p>
            <a:pPr lvl="0"/>
            <a:r>
              <a:rPr lang="en-GB" dirty="0" smtClean="0">
                <a:effectLst/>
              </a:rPr>
              <a:t>To develop Policy Recommendations at national and European level as a basis for further dissemination and use of this innovative concept.</a:t>
            </a:r>
            <a:endParaRPr lang="de-DE" dirty="0" smtClean="0">
              <a:effectLst/>
            </a:endParaRPr>
          </a:p>
          <a:p>
            <a:r>
              <a:rPr lang="en-GB" sz="1200" kern="1200" dirty="0" smtClean="0">
                <a:solidFill>
                  <a:schemeClr val="tx1"/>
                </a:solidFill>
                <a:effectLst/>
                <a:latin typeface="+mn-lt"/>
                <a:ea typeface="+mn-ea"/>
                <a:cs typeface="+mn-cs"/>
              </a:rPr>
              <a:t>All of these objectives were reached and its results have been published at </a:t>
            </a:r>
            <a:r>
              <a:rPr lang="en-GB" sz="1200" u="sng" kern="1200" dirty="0" smtClean="0">
                <a:solidFill>
                  <a:schemeClr val="tx1"/>
                </a:solidFill>
                <a:effectLst/>
                <a:latin typeface="+mn-lt"/>
                <a:ea typeface="+mn-ea"/>
                <a:cs typeface="+mn-cs"/>
              </a:rPr>
              <a:t>www.peer-support.eu</a:t>
            </a:r>
            <a:r>
              <a:rPr lang="en-GB" sz="1200" kern="1200" dirty="0" smtClean="0">
                <a:solidFill>
                  <a:schemeClr val="tx1"/>
                </a:solidFill>
                <a:effectLst/>
                <a:latin typeface="+mn-lt"/>
                <a:ea typeface="+mn-ea"/>
                <a:cs typeface="+mn-cs"/>
              </a:rPr>
              <a:t>. The present Policy Recommendations have been launched at the European Parliament and have found much support.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Inclusion Europe and all TOPSIDE partners are fully committed to continue with this innovative concept in their efforts to achieve more independence and inclusion of citizens with intellectual disabilities.</a:t>
            </a:r>
            <a:endParaRPr lang="de-DE" sz="1200" kern="1200" dirty="0" smtClean="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2</a:t>
            </a:fld>
            <a:endParaRPr lang="de-DE"/>
          </a:p>
        </p:txBody>
      </p:sp>
    </p:spTree>
    <p:extLst>
      <p:ext uri="{BB962C8B-B14F-4D97-AF65-F5344CB8AC3E}">
        <p14:creationId xmlns:p14="http://schemas.microsoft.com/office/powerpoint/2010/main" val="34061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3</a:t>
            </a:fld>
            <a:endParaRPr lang="de-DE"/>
          </a:p>
        </p:txBody>
      </p:sp>
    </p:spTree>
    <p:extLst>
      <p:ext uri="{BB962C8B-B14F-4D97-AF65-F5344CB8AC3E}">
        <p14:creationId xmlns:p14="http://schemas.microsoft.com/office/powerpoint/2010/main" val="34061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Peer support</a:t>
            </a:r>
            <a:r>
              <a:rPr lang="en-GB" sz="1200" b="1" kern="1200" dirty="0" smtClean="0">
                <a:solidFill>
                  <a:schemeClr val="tx1"/>
                </a:solidFill>
                <a:effectLst/>
                <a:latin typeface="+mn-lt"/>
                <a:ea typeface="+mn-ea"/>
                <a:cs typeface="+mn-cs"/>
              </a:rPr>
              <a:t> is a concept that is known in many domains, such as (mental) health, schools, education, disability, etc. It occurs when people provide knowledge, experience, emotional, social or practical help to each other. The supporter is a “peer” who has similar life experiences and thus the support relationship is one of equality. People with similar life experiences may exchange practical advice and suggestions for strategies that professionals may not offer or even know about. </a:t>
            </a:r>
            <a:endParaRPr lang="de-D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Peer support is also used when members of self-help organizations and others meet, in person or online, as equals to give each other support on a reciprocal basis. The worldwide Inclusion movement is founded on this concept, originating from family members of persons with intellectual disabilities organising themselves to provide mutual support.</a:t>
            </a:r>
            <a:endParaRPr lang="de-D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It is a consequence of the developments of concepts such as self-advocacy, empowerment, inclusion and independent living that peer support now is also explored for support relationships between people with intellectual disabilities themselves. It is clear that people who have similar experiences of living with an intellectual disability can better relate and can consequently offer more authentic empathy and support. </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Peer support is frequent, ongoing, accessible and flexible. Peer support can take many forms – phone calls, text messaging, group meetings, home visits, going for walks together, and even shopping. It complements and enhances other support services by creating the emotional, social and practical dimensions of support that other services may be lacking. Through empathetic listening and encouragement, peer supporters can motivate and encourage individuals to take decisions and empower them to lead a more self-determined life.</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people with intellectual disabilities, peer support proved to be a new concept that was at the beginning difficult to understand. This is the legacy of current support arrangements, where support comes exclusively from people without an intellectual disability and where own life experiences are not a valued resource at all. For many people with intellectual disabilities it was a new and very empowering experience that their lives are valued and that they were able to support other people.</a:t>
            </a:r>
            <a:endParaRPr lang="de-DE"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TOPSIDE+ project developed the following definitions of Peer and Peer Support in easy to understand language:</a:t>
            </a:r>
            <a:endParaRPr lang="de-DE"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www.inclusion-europe.org</a:t>
            </a:r>
            <a:r>
              <a:rPr lang="en-GB" sz="1200" kern="1200" dirty="0" smtClean="0">
                <a:solidFill>
                  <a:schemeClr val="tx1"/>
                </a:solidFill>
                <a:effectLst/>
                <a:latin typeface="+mn-lt"/>
                <a:ea typeface="+mn-ea"/>
                <a:cs typeface="+mn-cs"/>
              </a:rPr>
              <a:t> and </a:t>
            </a:r>
            <a:r>
              <a:rPr lang="cs-CZ" sz="1200" u="sng" kern="1200" dirty="0" smtClean="0">
                <a:solidFill>
                  <a:schemeClr val="tx1"/>
                </a:solidFill>
                <a:effectLst/>
                <a:latin typeface="+mn-lt"/>
                <a:ea typeface="+mn-ea"/>
                <a:cs typeface="+mn-cs"/>
                <a:hlinkClick r:id="rId4"/>
              </a:rPr>
              <a:t>www.inclusion-international.org</a:t>
            </a:r>
            <a:r>
              <a:rPr lang="cs-CZ" sz="1200"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4</a:t>
            </a:fld>
            <a:endParaRPr lang="de-DE"/>
          </a:p>
        </p:txBody>
      </p:sp>
    </p:spTree>
    <p:extLst>
      <p:ext uri="{BB962C8B-B14F-4D97-AF65-F5344CB8AC3E}">
        <p14:creationId xmlns:p14="http://schemas.microsoft.com/office/powerpoint/2010/main" val="306548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7</a:t>
            </a:fld>
            <a:endParaRPr lang="de-DE"/>
          </a:p>
        </p:txBody>
      </p:sp>
    </p:spTree>
    <p:extLst>
      <p:ext uri="{BB962C8B-B14F-4D97-AF65-F5344CB8AC3E}">
        <p14:creationId xmlns:p14="http://schemas.microsoft.com/office/powerpoint/2010/main" val="163709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8</a:t>
            </a:fld>
            <a:endParaRPr lang="de-DE"/>
          </a:p>
        </p:txBody>
      </p:sp>
    </p:spTree>
    <p:extLst>
      <p:ext uri="{BB962C8B-B14F-4D97-AF65-F5344CB8AC3E}">
        <p14:creationId xmlns:p14="http://schemas.microsoft.com/office/powerpoint/2010/main" val="163709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9</a:t>
            </a:fld>
            <a:endParaRPr lang="de-DE"/>
          </a:p>
        </p:txBody>
      </p:sp>
    </p:spTree>
    <p:extLst>
      <p:ext uri="{BB962C8B-B14F-4D97-AF65-F5344CB8AC3E}">
        <p14:creationId xmlns:p14="http://schemas.microsoft.com/office/powerpoint/2010/main" val="163709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D884042-AE00-4441-8C89-98F2D4067CE9}" type="slidenum">
              <a:rPr lang="de-DE" smtClean="0"/>
              <a:t>15</a:t>
            </a:fld>
            <a:endParaRPr lang="de-DE"/>
          </a:p>
        </p:txBody>
      </p:sp>
    </p:spTree>
    <p:extLst>
      <p:ext uri="{BB962C8B-B14F-4D97-AF65-F5344CB8AC3E}">
        <p14:creationId xmlns:p14="http://schemas.microsoft.com/office/powerpoint/2010/main" val="4159533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2339752" y="-459432"/>
            <a:ext cx="7272808" cy="47971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228600" y="4648200"/>
            <a:ext cx="8686800" cy="1466851"/>
          </a:xfrm>
        </p:spPr>
        <p:txBody>
          <a:bodyPr>
            <a:normAutofit/>
          </a:bodyP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28600"/>
            <a:ext cx="3962400" cy="24384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091517D-1A32-4822-830F-1101ECA443BE}" type="datetimeFigureOut">
              <a:rPr lang="en-US"/>
              <a:pPr>
                <a:defRPr/>
              </a:pPr>
              <a:t>11/8/2016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Geert Freyhoff </a:t>
            </a:r>
            <a:r>
              <a:rPr lang="en-US" dirty="0" err="1" smtClean="0"/>
              <a:t>geert@OneWorld.expert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751EE0-EBCE-4953-8968-98C32BB0555C}" type="slidenum">
              <a:rPr lang="en-US"/>
              <a:pPr>
                <a:defRPr/>
              </a:pPr>
              <a:t>‹#›</a:t>
            </a:fld>
            <a:endParaRPr lang="en-US"/>
          </a:p>
        </p:txBody>
      </p:sp>
      <p:sp>
        <p:nvSpPr>
          <p:cNvPr id="8" name="Rectangle 7"/>
          <p:cNvSpPr/>
          <p:nvPr userDrawn="1"/>
        </p:nvSpPr>
        <p:spPr>
          <a:xfrm>
            <a:off x="2843808" y="1484784"/>
            <a:ext cx="8640960" cy="1785104"/>
          </a:xfrm>
          <a:prstGeom prst="rect">
            <a:avLst/>
          </a:prstGeom>
          <a:noFill/>
        </p:spPr>
        <p:txBody>
          <a:bodyPr wrap="square" lIns="91440" tIns="45720" rIns="91440" bIns="45720">
            <a:spAutoFit/>
            <a:scene3d>
              <a:camera prst="perspectiveContrastingRightFacing" fov="4200000">
                <a:rot lat="623785" lon="18963666" rev="513211"/>
              </a:camera>
              <a:lightRig rig="threePt" dir="t"/>
            </a:scene3d>
          </a:bodyPr>
          <a:lstStyle/>
          <a:p>
            <a:pPr algn="ctr"/>
            <a:r>
              <a:rPr lang="en-US" sz="11000" b="1" cap="none" spc="0" dirty="0" smtClean="0">
                <a:ln w="1905"/>
                <a:solidFill>
                  <a:srgbClr val="990000"/>
                </a:solidFill>
                <a:effectLst>
                  <a:outerShdw blurRad="60007" dist="310007" dir="7680000" sy="30000" kx="1300200" algn="ctr" rotWithShape="0">
                    <a:prstClr val="black">
                      <a:alpha val="32000"/>
                    </a:prstClr>
                  </a:outerShdw>
                </a:effectLst>
              </a:rPr>
              <a:t>TOPSIDE+</a:t>
            </a:r>
            <a:endParaRPr lang="en-US" sz="11000" b="1" cap="none" spc="0" dirty="0">
              <a:ln w="1905"/>
              <a:solidFill>
                <a:srgbClr val="99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134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F73341-4022-4397-B18A-2DED87EA1E9C}"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B9B26-8397-412B-B23D-18CE512F6B00}" type="slidenum">
              <a:rPr lang="en-US"/>
              <a:pPr>
                <a:defRPr/>
              </a:pPr>
              <a:t>‹#›</a:t>
            </a:fld>
            <a:endParaRPr lang="en-US"/>
          </a:p>
        </p:txBody>
      </p:sp>
    </p:spTree>
    <p:extLst>
      <p:ext uri="{BB962C8B-B14F-4D97-AF65-F5344CB8AC3E}">
        <p14:creationId xmlns:p14="http://schemas.microsoft.com/office/powerpoint/2010/main" val="76529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74161-43A6-481A-89C3-0E78D1A39C17}"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9F489-39D6-4E3A-87B0-E931C9C98DF5}" type="slidenum">
              <a:rPr lang="en-US"/>
              <a:pPr>
                <a:defRPr/>
              </a:pPr>
              <a:t>‹#›</a:t>
            </a:fld>
            <a:endParaRPr lang="en-US"/>
          </a:p>
        </p:txBody>
      </p:sp>
    </p:spTree>
    <p:extLst>
      <p:ext uri="{BB962C8B-B14F-4D97-AF65-F5344CB8AC3E}">
        <p14:creationId xmlns:p14="http://schemas.microsoft.com/office/powerpoint/2010/main" val="57593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C31E266-9E69-45C7-8326-9EC3E4A6D126}"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9" name="Oval 8"/>
          <p:cNvSpPr/>
          <p:nvPr userDrawn="1"/>
        </p:nvSpPr>
        <p:spPr>
          <a:xfrm>
            <a:off x="-180528" y="0"/>
            <a:ext cx="2592288" cy="1196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81ED46-B4D4-465B-9366-BCF2B5F80E10}" type="slidenum">
              <a:rPr lang="en-US"/>
              <a:pPr>
                <a:defRPr/>
              </a:pPr>
              <a:t>‹#›</a:t>
            </a:fld>
            <a:endParaRPr lang="en-US"/>
          </a:p>
        </p:txBody>
      </p:sp>
      <p:sp>
        <p:nvSpPr>
          <p:cNvPr id="8" name="Rectangle 7"/>
          <p:cNvSpPr/>
          <p:nvPr userDrawn="1"/>
        </p:nvSpPr>
        <p:spPr>
          <a:xfrm>
            <a:off x="251520" y="404664"/>
            <a:ext cx="1592133" cy="576064"/>
          </a:xfrm>
          <a:prstGeom prst="rect">
            <a:avLst/>
          </a:prstGeom>
          <a:noFill/>
        </p:spPr>
        <p:txBody>
          <a:bodyPr wrap="none" lIns="91440" tIns="45720" rIns="91440" bIns="45720">
            <a:normAutofit fontScale="70000" lnSpcReduction="20000"/>
            <a:scene3d>
              <a:camera prst="perspectiveContrastingRightFacing" fov="7200000">
                <a:rot lat="639963" lon="18658963" rev="157484"/>
              </a:camera>
              <a:lightRig rig="threePt" dir="t"/>
            </a:scene3d>
          </a:bodyPr>
          <a:lstStyle/>
          <a:p>
            <a:pPr algn="ctr"/>
            <a:r>
              <a:rPr lang="en-US" sz="5400" b="1" cap="none" spc="0" dirty="0" smtClean="0">
                <a:ln w="1905"/>
                <a:solidFill>
                  <a:srgbClr val="990000"/>
                </a:solidFill>
                <a:effectLst>
                  <a:outerShdw blurRad="60007" dist="310007" dir="7680000" sy="30000" kx="1300200" algn="ctr" rotWithShape="0">
                    <a:prstClr val="black">
                      <a:alpha val="32000"/>
                    </a:prstClr>
                  </a:outerShdw>
                </a:effectLst>
              </a:rPr>
              <a:t>TOPSIDE+</a:t>
            </a:r>
            <a:endParaRPr lang="en-US" sz="5400" b="1" cap="none" spc="0" dirty="0">
              <a:ln w="1905"/>
              <a:solidFill>
                <a:srgbClr val="99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332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D633A3-BA6F-456D-B69B-60AC038783E8}" type="datetimeFigureOut">
              <a:rPr lang="en-US"/>
              <a:pPr>
                <a:defRPr/>
              </a:pPr>
              <a:t>11/8/2016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4E7252-88F8-4789-95F8-FFE2F949C1B6}" type="slidenum">
              <a:rPr lang="en-US"/>
              <a:pPr>
                <a:defRPr/>
              </a:pPr>
              <a:t>‹#›</a:t>
            </a:fld>
            <a:endParaRPr lang="en-US"/>
          </a:p>
        </p:txBody>
      </p:sp>
    </p:spTree>
    <p:extLst>
      <p:ext uri="{BB962C8B-B14F-4D97-AF65-F5344CB8AC3E}">
        <p14:creationId xmlns:p14="http://schemas.microsoft.com/office/powerpoint/2010/main" val="230217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F4DA63-AAF6-4C1E-9013-AFDE96F4AED0}"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7E7A2-A63E-45CC-8230-FFA6485373CD}" type="slidenum">
              <a:rPr lang="en-US"/>
              <a:pPr>
                <a:defRPr/>
              </a:pPr>
              <a:t>‹#›</a:t>
            </a:fld>
            <a:endParaRPr lang="en-US"/>
          </a:p>
        </p:txBody>
      </p:sp>
    </p:spTree>
    <p:extLst>
      <p:ext uri="{BB962C8B-B14F-4D97-AF65-F5344CB8AC3E}">
        <p14:creationId xmlns:p14="http://schemas.microsoft.com/office/powerpoint/2010/main" val="306451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FF63A3-F072-44FD-BA8C-64709DA4E3A8}" type="datetimeFigureOut">
              <a:rPr lang="en-US"/>
              <a:pPr>
                <a:defRPr/>
              </a:pPr>
              <a:t>11/8/2016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82A1E2-A48F-4A6B-8B19-5219B1E24F9D}" type="slidenum">
              <a:rPr lang="en-US"/>
              <a:pPr>
                <a:defRPr/>
              </a:pPr>
              <a:t>‹#›</a:t>
            </a:fld>
            <a:endParaRPr lang="en-US"/>
          </a:p>
        </p:txBody>
      </p:sp>
    </p:spTree>
    <p:extLst>
      <p:ext uri="{BB962C8B-B14F-4D97-AF65-F5344CB8AC3E}">
        <p14:creationId xmlns:p14="http://schemas.microsoft.com/office/powerpoint/2010/main" val="185942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F6F0DD-5E94-4F81-B4A0-144E2725612E}" type="datetimeFigureOut">
              <a:rPr lang="en-US"/>
              <a:pPr>
                <a:defRPr/>
              </a:pPr>
              <a:t>11/8/2016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F0861F-4A48-43AA-A799-5D265926BC0F}" type="slidenum">
              <a:rPr lang="en-US"/>
              <a:pPr>
                <a:defRPr/>
              </a:pPr>
              <a:t>‹#›</a:t>
            </a:fld>
            <a:endParaRPr lang="en-US"/>
          </a:p>
        </p:txBody>
      </p:sp>
    </p:spTree>
    <p:extLst>
      <p:ext uri="{BB962C8B-B14F-4D97-AF65-F5344CB8AC3E}">
        <p14:creationId xmlns:p14="http://schemas.microsoft.com/office/powerpoint/2010/main" val="256271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5798CA-D26C-4CAB-AD2D-BBEE11E66973}" type="datetimeFigureOut">
              <a:rPr lang="en-US"/>
              <a:pPr>
                <a:defRPr/>
              </a:pPr>
              <a:t>11/8/2016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A9FE70-1228-4FD4-8181-99FFAC977E54}" type="slidenum">
              <a:rPr lang="en-US"/>
              <a:pPr>
                <a:defRPr/>
              </a:pPr>
              <a:t>‹#›</a:t>
            </a:fld>
            <a:endParaRPr lang="en-US"/>
          </a:p>
        </p:txBody>
      </p:sp>
    </p:spTree>
    <p:extLst>
      <p:ext uri="{BB962C8B-B14F-4D97-AF65-F5344CB8AC3E}">
        <p14:creationId xmlns:p14="http://schemas.microsoft.com/office/powerpoint/2010/main" val="64400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70E922-D36D-4D66-9FB7-2CF6CC9A30B9}"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7CE0E-138B-4D94-B703-D1D1C60C8227}" type="slidenum">
              <a:rPr lang="en-US"/>
              <a:pPr>
                <a:defRPr/>
              </a:pPr>
              <a:t>‹#›</a:t>
            </a:fld>
            <a:endParaRPr lang="en-US"/>
          </a:p>
        </p:txBody>
      </p:sp>
    </p:spTree>
    <p:extLst>
      <p:ext uri="{BB962C8B-B14F-4D97-AF65-F5344CB8AC3E}">
        <p14:creationId xmlns:p14="http://schemas.microsoft.com/office/powerpoint/2010/main" val="74475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4A4BF9-F830-4862-9F43-B32F35DFEC06}"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07862E-6925-443A-AE95-03FFD473581A}" type="slidenum">
              <a:rPr lang="en-US"/>
              <a:pPr>
                <a:defRPr/>
              </a:pPr>
              <a:t>‹#›</a:t>
            </a:fld>
            <a:endParaRPr lang="en-US"/>
          </a:p>
        </p:txBody>
      </p:sp>
    </p:spTree>
    <p:extLst>
      <p:ext uri="{BB962C8B-B14F-4D97-AF65-F5344CB8AC3E}">
        <p14:creationId xmlns:p14="http://schemas.microsoft.com/office/powerpoint/2010/main" val="277350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95250"/>
            <a:ext cx="7010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Text Placeholder 2"/>
          <p:cNvSpPr>
            <a:spLocks noGrp="1"/>
          </p:cNvSpPr>
          <p:nvPr>
            <p:ph type="body" idx="1"/>
          </p:nvPr>
        </p:nvSpPr>
        <p:spPr bwMode="auto">
          <a:xfrm>
            <a:off x="228600" y="15240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82D164-19D0-4EA8-B856-F93DF3119308}" type="datetimeFigureOut">
              <a:rPr lang="en-US"/>
              <a:pPr>
                <a:defRPr/>
              </a:pPr>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8658F43-7912-48EE-A35B-A0F424DF2E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Calibri" pitchFamily="34" charset="0"/>
        </a:defRPr>
      </a:lvl2pPr>
      <a:lvl3pPr algn="l" rtl="0" eaLnBrk="1" fontAlgn="base" hangingPunct="1">
        <a:spcBef>
          <a:spcPct val="0"/>
        </a:spcBef>
        <a:spcAft>
          <a:spcPct val="0"/>
        </a:spcAft>
        <a:defRPr sz="4000" b="1">
          <a:solidFill>
            <a:schemeClr val="tx1"/>
          </a:solidFill>
          <a:latin typeface="Calibri" pitchFamily="34" charset="0"/>
        </a:defRPr>
      </a:lvl3pPr>
      <a:lvl4pPr algn="l" rtl="0" eaLnBrk="1" fontAlgn="base" hangingPunct="1">
        <a:spcBef>
          <a:spcPct val="0"/>
        </a:spcBef>
        <a:spcAft>
          <a:spcPct val="0"/>
        </a:spcAft>
        <a:defRPr sz="4000" b="1">
          <a:solidFill>
            <a:schemeClr val="tx1"/>
          </a:solidFill>
          <a:latin typeface="Calibri" pitchFamily="34" charset="0"/>
        </a:defRPr>
      </a:lvl4pPr>
      <a:lvl5pPr algn="l" rtl="0" eaLnBrk="1" fontAlgn="base" hangingPunct="1">
        <a:spcBef>
          <a:spcPct val="0"/>
        </a:spcBef>
        <a:spcAft>
          <a:spcPct val="0"/>
        </a:spcAft>
        <a:defRPr sz="4000" b="1">
          <a:solidFill>
            <a:schemeClr val="tx1"/>
          </a:solidFill>
          <a:latin typeface="Calibri" pitchFamily="34" charset="0"/>
        </a:defRPr>
      </a:lvl5pPr>
      <a:lvl6pPr marL="457200" algn="l" rtl="0" eaLnBrk="1" fontAlgn="base" hangingPunct="1">
        <a:spcBef>
          <a:spcPct val="0"/>
        </a:spcBef>
        <a:spcAft>
          <a:spcPct val="0"/>
        </a:spcAft>
        <a:defRPr sz="4000" b="1">
          <a:solidFill>
            <a:schemeClr val="tx1"/>
          </a:solidFill>
          <a:latin typeface="Calibri" pitchFamily="34" charset="0"/>
        </a:defRPr>
      </a:lvl6pPr>
      <a:lvl7pPr marL="914400" algn="l" rtl="0" eaLnBrk="1" fontAlgn="base" hangingPunct="1">
        <a:spcBef>
          <a:spcPct val="0"/>
        </a:spcBef>
        <a:spcAft>
          <a:spcPct val="0"/>
        </a:spcAft>
        <a:defRPr sz="4000" b="1">
          <a:solidFill>
            <a:schemeClr val="tx1"/>
          </a:solidFill>
          <a:latin typeface="Calibri" pitchFamily="34" charset="0"/>
        </a:defRPr>
      </a:lvl7pPr>
      <a:lvl8pPr marL="1371600" algn="l" rtl="0" eaLnBrk="1" fontAlgn="base" hangingPunct="1">
        <a:spcBef>
          <a:spcPct val="0"/>
        </a:spcBef>
        <a:spcAft>
          <a:spcPct val="0"/>
        </a:spcAft>
        <a:defRPr sz="4000" b="1">
          <a:solidFill>
            <a:schemeClr val="tx1"/>
          </a:solidFill>
          <a:latin typeface="Calibri" pitchFamily="34" charset="0"/>
        </a:defRPr>
      </a:lvl8pPr>
      <a:lvl9pPr marL="1828800" algn="l"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 y="4648200"/>
            <a:ext cx="8686800" cy="1949152"/>
          </a:xfrm>
        </p:spPr>
        <p:txBody>
          <a:bodyPr>
            <a:normAutofit/>
          </a:bodyPr>
          <a:lstStyle/>
          <a:p>
            <a:r>
              <a:rPr lang="de-DE" altLang="de-DE" dirty="0" smtClean="0"/>
              <a:t>Peer-Support</a:t>
            </a:r>
            <a:br>
              <a:rPr lang="de-DE" altLang="de-DE" dirty="0" smtClean="0"/>
            </a:br>
            <a:r>
              <a:rPr lang="de-DE" altLang="de-DE" sz="2800" b="0" dirty="0" smtClean="0"/>
              <a:t>A model of supported decision-making </a:t>
            </a:r>
            <a:br>
              <a:rPr lang="de-DE" altLang="de-DE" sz="2800" b="0" dirty="0" smtClean="0"/>
            </a:br>
            <a:r>
              <a:rPr lang="de-DE" altLang="de-DE" sz="2800" b="0" dirty="0" smtClean="0"/>
              <a:t>for people with intellectual disabilities</a:t>
            </a:r>
          </a:p>
        </p:txBody>
      </p:sp>
      <p:sp>
        <p:nvSpPr>
          <p:cNvPr id="3075" name="Subtitle 2"/>
          <p:cNvSpPr>
            <a:spLocks noGrp="1"/>
          </p:cNvSpPr>
          <p:nvPr>
            <p:ph type="subTitle" idx="1"/>
          </p:nvPr>
        </p:nvSpPr>
        <p:spPr/>
        <p:txBody>
          <a:bodyPr/>
          <a:lstStyle/>
          <a:p>
            <a:r>
              <a:rPr lang="en-GB" dirty="0"/>
              <a:t>Training Opportunities </a:t>
            </a:r>
            <a:r>
              <a:rPr lang="en-GB" dirty="0" smtClean="0"/>
              <a:t/>
            </a:r>
            <a:br>
              <a:rPr lang="en-GB" dirty="0" smtClean="0"/>
            </a:br>
            <a:r>
              <a:rPr lang="en-GB" dirty="0" smtClean="0"/>
              <a:t>for </a:t>
            </a:r>
            <a:r>
              <a:rPr lang="en-GB" dirty="0"/>
              <a:t>Peer Supporters </a:t>
            </a:r>
            <a:r>
              <a:rPr lang="en-GB" dirty="0" smtClean="0"/>
              <a:t/>
            </a:r>
            <a:br>
              <a:rPr lang="en-GB" dirty="0" smtClean="0"/>
            </a:br>
            <a:r>
              <a:rPr lang="en-GB" dirty="0" smtClean="0"/>
              <a:t>with </a:t>
            </a:r>
            <a:r>
              <a:rPr lang="en-GB" dirty="0"/>
              <a:t>Intellectual Disabilities </a:t>
            </a:r>
            <a:r>
              <a:rPr lang="en-GB" dirty="0" smtClean="0"/>
              <a:t/>
            </a:r>
            <a:br>
              <a:rPr lang="en-GB" dirty="0" smtClean="0"/>
            </a:br>
            <a:r>
              <a:rPr lang="en-GB" dirty="0" smtClean="0"/>
              <a:t>in Europe</a:t>
            </a:r>
            <a:endParaRPr lang="de-DE" altLang="de-DE" dirty="0" smtClean="0"/>
          </a:p>
        </p:txBody>
      </p:sp>
    </p:spTree>
    <p:extLst>
      <p:ext uri="{BB962C8B-B14F-4D97-AF65-F5344CB8AC3E}">
        <p14:creationId xmlns:p14="http://schemas.microsoft.com/office/powerpoint/2010/main" val="337955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States Parties shall take appropriate measures to provide access by persons with disabilities to the support they may require in exercising their legal capacity</a:t>
            </a:r>
            <a:r>
              <a:rPr lang="en-GB" dirty="0" smtClean="0"/>
              <a:t>. (Art. 12 CRPD)</a:t>
            </a:r>
          </a:p>
          <a:p>
            <a:r>
              <a:rPr lang="en-GB" dirty="0"/>
              <a:t>States parties </a:t>
            </a:r>
            <a:r>
              <a:rPr lang="en-GB" dirty="0" smtClean="0"/>
              <a:t>must […] provide </a:t>
            </a:r>
            <a:r>
              <a:rPr lang="en-GB" dirty="0"/>
              <a:t>persons with disabilities access to the support necessary to enable them to make decisions </a:t>
            </a:r>
            <a:r>
              <a:rPr lang="en-GB" dirty="0" smtClean="0"/>
              <a:t>[…]. (General Comment No. 1) </a:t>
            </a:r>
            <a:endParaRPr lang="de-DE" dirty="0"/>
          </a:p>
        </p:txBody>
      </p:sp>
      <p:sp>
        <p:nvSpPr>
          <p:cNvPr id="3" name="Title 2"/>
          <p:cNvSpPr>
            <a:spLocks noGrp="1"/>
          </p:cNvSpPr>
          <p:nvPr>
            <p:ph type="title"/>
          </p:nvPr>
        </p:nvSpPr>
        <p:spPr/>
        <p:txBody>
          <a:bodyPr/>
          <a:lstStyle/>
          <a:p>
            <a:r>
              <a:rPr lang="de-DE" dirty="0" smtClean="0"/>
              <a:t>Supported Decision-Making</a:t>
            </a:r>
            <a:endParaRPr lang="de-DE" dirty="0"/>
          </a:p>
        </p:txBody>
      </p:sp>
    </p:spTree>
    <p:extLst>
      <p:ext uri="{BB962C8B-B14F-4D97-AF65-F5344CB8AC3E}">
        <p14:creationId xmlns:p14="http://schemas.microsoft.com/office/powerpoint/2010/main" val="2583848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“The </a:t>
            </a:r>
            <a:r>
              <a:rPr lang="en-GB" dirty="0"/>
              <a:t>Committee notes with deep concern that across the European Union, </a:t>
            </a:r>
            <a:r>
              <a:rPr lang="en-GB" u="sng" dirty="0"/>
              <a:t>the full legal capacity of a large number of persons with disabilities is restricted</a:t>
            </a:r>
            <a:r>
              <a:rPr lang="en-GB" dirty="0"/>
              <a:t>. </a:t>
            </a:r>
            <a:endParaRPr lang="en-GB" dirty="0" smtClean="0"/>
          </a:p>
          <a:p>
            <a:pPr marL="0" indent="0">
              <a:buNone/>
            </a:pPr>
            <a:r>
              <a:rPr lang="en-GB" dirty="0" smtClean="0"/>
              <a:t>The </a:t>
            </a:r>
            <a:r>
              <a:rPr lang="en-GB" dirty="0"/>
              <a:t>Committee </a:t>
            </a:r>
            <a:r>
              <a:rPr lang="en-GB" dirty="0" smtClean="0"/>
              <a:t>[…] </a:t>
            </a:r>
            <a:r>
              <a:rPr lang="en-GB" dirty="0"/>
              <a:t>recommends that the European Union step up efforts to foster research, data collection and exchange of good practices on supported </a:t>
            </a:r>
            <a:r>
              <a:rPr lang="en-GB" dirty="0" smtClean="0"/>
              <a:t>decision-making […].”</a:t>
            </a:r>
            <a:endParaRPr lang="de-DE" dirty="0"/>
          </a:p>
        </p:txBody>
      </p:sp>
      <p:sp>
        <p:nvSpPr>
          <p:cNvPr id="3" name="Title 2"/>
          <p:cNvSpPr>
            <a:spLocks noGrp="1"/>
          </p:cNvSpPr>
          <p:nvPr>
            <p:ph type="title"/>
          </p:nvPr>
        </p:nvSpPr>
        <p:spPr/>
        <p:txBody>
          <a:bodyPr/>
          <a:lstStyle/>
          <a:p>
            <a:r>
              <a:rPr lang="de-DE" dirty="0" smtClean="0"/>
              <a:t>CRPD Concluding Observations</a:t>
            </a:r>
            <a:endParaRPr lang="de-DE" dirty="0"/>
          </a:p>
        </p:txBody>
      </p:sp>
    </p:spTree>
    <p:extLst>
      <p:ext uri="{BB962C8B-B14F-4D97-AF65-F5344CB8AC3E}">
        <p14:creationId xmlns:p14="http://schemas.microsoft.com/office/powerpoint/2010/main" val="888539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dirty="0" smtClean="0"/>
              <a:t>TOPSIDE has demonstrated that peer support is effective and appropriate to help people with intellectual disabilities to take decisions.</a:t>
            </a:r>
          </a:p>
          <a:p>
            <a:r>
              <a:rPr lang="de-DE" dirty="0" smtClean="0"/>
              <a:t>However, „</a:t>
            </a:r>
            <a:r>
              <a:rPr lang="en-GB" dirty="0" smtClean="0"/>
              <a:t>the </a:t>
            </a:r>
            <a:r>
              <a:rPr lang="en-GB" dirty="0"/>
              <a:t>type and intensity of support to be provided will vary significantly from one person to another owing to the diversity of persons with </a:t>
            </a:r>
            <a:r>
              <a:rPr lang="en-GB" dirty="0" smtClean="0"/>
              <a:t>disabilities” (GC No. 1)</a:t>
            </a:r>
            <a:endParaRPr lang="de-DE" dirty="0"/>
          </a:p>
        </p:txBody>
      </p:sp>
      <p:sp>
        <p:nvSpPr>
          <p:cNvPr id="3" name="Title 2"/>
          <p:cNvSpPr>
            <a:spLocks noGrp="1"/>
          </p:cNvSpPr>
          <p:nvPr>
            <p:ph type="title"/>
          </p:nvPr>
        </p:nvSpPr>
        <p:spPr/>
        <p:txBody>
          <a:bodyPr/>
          <a:lstStyle/>
          <a:p>
            <a:r>
              <a:rPr lang="de-DE" dirty="0" smtClean="0"/>
              <a:t>Peer support in decision-making</a:t>
            </a:r>
            <a:endParaRPr lang="de-DE" dirty="0"/>
          </a:p>
        </p:txBody>
      </p:sp>
    </p:spTree>
    <p:extLst>
      <p:ext uri="{BB962C8B-B14F-4D97-AF65-F5344CB8AC3E}">
        <p14:creationId xmlns:p14="http://schemas.microsoft.com/office/powerpoint/2010/main" val="68128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Peer support cannot replace other support systems. </a:t>
            </a:r>
            <a:endParaRPr lang="en-GB" dirty="0" smtClean="0"/>
          </a:p>
          <a:p>
            <a:r>
              <a:rPr lang="en-GB" dirty="0" smtClean="0"/>
              <a:t>It </a:t>
            </a:r>
            <a:r>
              <a:rPr lang="en-GB" dirty="0"/>
              <a:t>is not suitable for every </a:t>
            </a:r>
            <a:r>
              <a:rPr lang="en-GB" dirty="0" smtClean="0"/>
              <a:t>individual.</a:t>
            </a:r>
          </a:p>
          <a:p>
            <a:r>
              <a:rPr lang="en-GB" dirty="0" smtClean="0"/>
              <a:t>Peer </a:t>
            </a:r>
            <a:r>
              <a:rPr lang="en-GB" dirty="0"/>
              <a:t>support can provide social support, but it is not suitable for treating existing mental health problems</a:t>
            </a:r>
            <a:r>
              <a:rPr lang="en-GB" dirty="0" smtClean="0"/>
              <a:t>.</a:t>
            </a:r>
          </a:p>
          <a:p>
            <a:r>
              <a:rPr lang="en-GB" dirty="0" smtClean="0"/>
              <a:t>Peer support will </a:t>
            </a:r>
            <a:r>
              <a:rPr lang="en-GB" dirty="0"/>
              <a:t>require regular assistance and mentoring, sometimes even </a:t>
            </a:r>
            <a:r>
              <a:rPr lang="en-US" dirty="0"/>
              <a:t>the presence of a mentor or tutor </a:t>
            </a:r>
            <a:r>
              <a:rPr lang="en-US" dirty="0" smtClean="0"/>
              <a:t>.</a:t>
            </a:r>
            <a:endParaRPr lang="de-DE" dirty="0"/>
          </a:p>
        </p:txBody>
      </p:sp>
      <p:sp>
        <p:nvSpPr>
          <p:cNvPr id="3" name="Title 2"/>
          <p:cNvSpPr>
            <a:spLocks noGrp="1"/>
          </p:cNvSpPr>
          <p:nvPr>
            <p:ph type="title"/>
          </p:nvPr>
        </p:nvSpPr>
        <p:spPr/>
        <p:txBody>
          <a:bodyPr/>
          <a:lstStyle/>
          <a:p>
            <a:r>
              <a:rPr lang="de-DE" dirty="0" smtClean="0"/>
              <a:t>Peer support in decision-making</a:t>
            </a:r>
            <a:endParaRPr lang="de-DE" dirty="0"/>
          </a:p>
        </p:txBody>
      </p:sp>
    </p:spTree>
    <p:extLst>
      <p:ext uri="{BB962C8B-B14F-4D97-AF65-F5344CB8AC3E}">
        <p14:creationId xmlns:p14="http://schemas.microsoft.com/office/powerpoint/2010/main" val="227336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Peer support is not </a:t>
            </a:r>
            <a:r>
              <a:rPr lang="en-GB" dirty="0"/>
              <a:t>the one and only solution for the support needs of </a:t>
            </a:r>
            <a:r>
              <a:rPr lang="en-GB" dirty="0" smtClean="0"/>
              <a:t>citizens with intellectual disabilities.</a:t>
            </a:r>
          </a:p>
          <a:p>
            <a:r>
              <a:rPr lang="en-GB" dirty="0" smtClean="0"/>
              <a:t>It </a:t>
            </a:r>
            <a:r>
              <a:rPr lang="en-GB" dirty="0"/>
              <a:t>is absolutely necessary to develop, create and maintain a number of different flexible options that can be used in different </a:t>
            </a:r>
            <a:r>
              <a:rPr lang="en-GB" dirty="0" smtClean="0"/>
              <a:t>situations, e.g.</a:t>
            </a:r>
            <a:endParaRPr lang="de-DE" dirty="0"/>
          </a:p>
          <a:p>
            <a:pPr lvl="1"/>
            <a:r>
              <a:rPr lang="en-GB" dirty="0"/>
              <a:t>Universal design and accessibility</a:t>
            </a:r>
            <a:endParaRPr lang="de-DE" dirty="0"/>
          </a:p>
          <a:p>
            <a:pPr lvl="1"/>
            <a:r>
              <a:rPr lang="en-GB" dirty="0" smtClean="0"/>
              <a:t>Empowerment </a:t>
            </a:r>
            <a:r>
              <a:rPr lang="en-GB" dirty="0"/>
              <a:t>through </a:t>
            </a:r>
            <a:r>
              <a:rPr lang="en-GB" dirty="0" smtClean="0"/>
              <a:t>education </a:t>
            </a:r>
            <a:r>
              <a:rPr lang="en-GB" dirty="0"/>
              <a:t>and training</a:t>
            </a:r>
            <a:endParaRPr lang="de-DE" dirty="0"/>
          </a:p>
          <a:p>
            <a:pPr lvl="1"/>
            <a:r>
              <a:rPr lang="en-GB" dirty="0" smtClean="0"/>
              <a:t>Informal or formal support arrangements</a:t>
            </a:r>
          </a:p>
          <a:p>
            <a:pPr lvl="1"/>
            <a:r>
              <a:rPr lang="en-GB" dirty="0"/>
              <a:t>Assistance in communication</a:t>
            </a:r>
            <a:endParaRPr lang="de-DE" dirty="0"/>
          </a:p>
          <a:p>
            <a:pPr marL="457200" lvl="1" indent="0">
              <a:buNone/>
            </a:pPr>
            <a:endParaRPr lang="de-DE" dirty="0"/>
          </a:p>
          <a:p>
            <a:pPr marL="0" lvl="0" indent="0">
              <a:buNone/>
            </a:pPr>
            <a:endParaRPr lang="de-DE" dirty="0"/>
          </a:p>
          <a:p>
            <a:endParaRPr lang="de-DE" dirty="0"/>
          </a:p>
        </p:txBody>
      </p:sp>
      <p:sp>
        <p:nvSpPr>
          <p:cNvPr id="3" name="Title 2"/>
          <p:cNvSpPr>
            <a:spLocks noGrp="1"/>
          </p:cNvSpPr>
          <p:nvPr>
            <p:ph type="title"/>
          </p:nvPr>
        </p:nvSpPr>
        <p:spPr/>
        <p:txBody>
          <a:bodyPr/>
          <a:lstStyle/>
          <a:p>
            <a:r>
              <a:rPr lang="de-DE" dirty="0" smtClean="0"/>
              <a:t>Peer support in decision-making</a:t>
            </a:r>
            <a:endParaRPr lang="de-DE" dirty="0"/>
          </a:p>
        </p:txBody>
      </p:sp>
    </p:spTree>
    <p:extLst>
      <p:ext uri="{BB962C8B-B14F-4D97-AF65-F5344CB8AC3E}">
        <p14:creationId xmlns:p14="http://schemas.microsoft.com/office/powerpoint/2010/main" val="3945480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a:p>
        </p:txBody>
      </p:sp>
      <p:sp>
        <p:nvSpPr>
          <p:cNvPr id="3" name="Title 2"/>
          <p:cNvSpPr>
            <a:spLocks noGrp="1"/>
          </p:cNvSpPr>
          <p:nvPr>
            <p:ph type="title"/>
          </p:nvPr>
        </p:nvSpPr>
        <p:spPr/>
        <p:txBody>
          <a:bodyPr/>
          <a:lstStyle/>
          <a:p>
            <a:r>
              <a:rPr lang="de-DE" dirty="0" smtClean="0"/>
              <a:t>www.right-to-decide.eu</a:t>
            </a:r>
            <a:endParaRPr lang="de-DE"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324" r="1530" b="9357"/>
          <a:stretch/>
        </p:blipFill>
        <p:spPr bwMode="auto">
          <a:xfrm>
            <a:off x="827584" y="1556792"/>
            <a:ext cx="7016426" cy="4464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691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a:p>
        </p:txBody>
      </p:sp>
      <p:sp>
        <p:nvSpPr>
          <p:cNvPr id="3" name="Title 2"/>
          <p:cNvSpPr>
            <a:spLocks noGrp="1"/>
          </p:cNvSpPr>
          <p:nvPr>
            <p:ph type="title"/>
          </p:nvPr>
        </p:nvSpPr>
        <p:spPr/>
        <p:txBody>
          <a:bodyPr/>
          <a:lstStyle/>
          <a:p>
            <a:r>
              <a:rPr lang="de-DE" dirty="0" smtClean="0"/>
              <a:t>www.peer-support.eu</a:t>
            </a:r>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47" t="16193" r="3527" b="6250"/>
          <a:stretch/>
        </p:blipFill>
        <p:spPr bwMode="auto">
          <a:xfrm>
            <a:off x="179512" y="1556792"/>
            <a:ext cx="8797846" cy="4304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8658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TOPSIDE </a:t>
            </a:r>
            <a:r>
              <a:rPr lang="en-GB" dirty="0" smtClean="0"/>
              <a:t>(2011-2013): develop </a:t>
            </a:r>
            <a:r>
              <a:rPr lang="en-GB" dirty="0"/>
              <a:t>a new component in informal adult </a:t>
            </a:r>
            <a:r>
              <a:rPr lang="en-GB" dirty="0" smtClean="0"/>
              <a:t>education</a:t>
            </a:r>
          </a:p>
          <a:p>
            <a:r>
              <a:rPr lang="en-GB" dirty="0"/>
              <a:t>D</a:t>
            </a:r>
            <a:r>
              <a:rPr lang="en-GB" dirty="0" smtClean="0"/>
              <a:t>evelop </a:t>
            </a:r>
            <a:r>
              <a:rPr lang="en-GB" dirty="0"/>
              <a:t>the capacity of adults with intellectual disabilities to provide support and training to their peers. </a:t>
            </a:r>
            <a:endParaRPr lang="en-GB" dirty="0" smtClean="0"/>
          </a:p>
          <a:p>
            <a:r>
              <a:rPr lang="en-GB" dirty="0" smtClean="0"/>
              <a:t>Supported </a:t>
            </a:r>
            <a:r>
              <a:rPr lang="en-GB" dirty="0"/>
              <a:t>by the EU Life Long Learning Programme</a:t>
            </a:r>
            <a:endParaRPr lang="de-DE" dirty="0"/>
          </a:p>
        </p:txBody>
      </p:sp>
      <p:sp>
        <p:nvSpPr>
          <p:cNvPr id="3" name="Title 2"/>
          <p:cNvSpPr>
            <a:spLocks noGrp="1"/>
          </p:cNvSpPr>
          <p:nvPr>
            <p:ph type="title"/>
          </p:nvPr>
        </p:nvSpPr>
        <p:spPr/>
        <p:txBody>
          <a:bodyPr/>
          <a:lstStyle/>
          <a:p>
            <a:r>
              <a:rPr lang="de-DE" dirty="0" smtClean="0"/>
              <a:t>TOPSIDE and TOPSIDE+</a:t>
            </a:r>
            <a:endParaRPr lang="de-DE" dirty="0"/>
          </a:p>
        </p:txBody>
      </p:sp>
    </p:spTree>
    <p:extLst>
      <p:ext uri="{BB962C8B-B14F-4D97-AF65-F5344CB8AC3E}">
        <p14:creationId xmlns:p14="http://schemas.microsoft.com/office/powerpoint/2010/main" val="368163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TOPSIDE+ (2014 </a:t>
            </a:r>
            <a:r>
              <a:rPr lang="en-GB" dirty="0"/>
              <a:t>to </a:t>
            </a:r>
            <a:r>
              <a:rPr lang="en-GB" dirty="0" smtClean="0"/>
              <a:t>2016):</a:t>
            </a:r>
            <a:endParaRPr lang="de-DE" dirty="0"/>
          </a:p>
          <a:p>
            <a:pPr marL="914400" lvl="1" indent="-514350">
              <a:buFont typeface="+mj-lt"/>
              <a:buAutoNum type="arabicPeriod"/>
            </a:pPr>
            <a:r>
              <a:rPr lang="en-GB" dirty="0" smtClean="0"/>
              <a:t>Four </a:t>
            </a:r>
            <a:r>
              <a:rPr lang="en-GB" dirty="0"/>
              <a:t>new countries: Germany, France, Lithuania and Portugal.</a:t>
            </a:r>
            <a:endParaRPr lang="de-DE" dirty="0"/>
          </a:p>
          <a:p>
            <a:pPr marL="914400" lvl="1" indent="-514350">
              <a:buFont typeface="+mj-lt"/>
              <a:buAutoNum type="arabicPeriod"/>
            </a:pPr>
            <a:r>
              <a:rPr lang="en-GB" dirty="0"/>
              <a:t>To make the curriculum accessible to persons with intellectual disabilities so that they can work as </a:t>
            </a:r>
            <a:r>
              <a:rPr lang="en-GB" dirty="0" smtClean="0"/>
              <a:t>trainers</a:t>
            </a:r>
            <a:endParaRPr lang="de-DE" dirty="0"/>
          </a:p>
          <a:p>
            <a:pPr marL="914400" lvl="1" indent="-514350">
              <a:buFont typeface="+mj-lt"/>
              <a:buAutoNum type="arabicPeriod"/>
            </a:pPr>
            <a:r>
              <a:rPr lang="en-GB" dirty="0"/>
              <a:t>To develop Policy Recommendations at national and European </a:t>
            </a:r>
            <a:r>
              <a:rPr lang="en-GB" dirty="0" smtClean="0"/>
              <a:t>level</a:t>
            </a:r>
            <a:endParaRPr lang="de-DE" dirty="0"/>
          </a:p>
          <a:p>
            <a:pPr marL="0" indent="0">
              <a:buNone/>
            </a:pPr>
            <a:r>
              <a:rPr lang="en-GB" smtClean="0"/>
              <a:t>Co-financing from </a:t>
            </a:r>
            <a:r>
              <a:rPr lang="en-GB" dirty="0"/>
              <a:t>Erasmus</a:t>
            </a:r>
            <a:r>
              <a:rPr lang="en-GB"/>
              <a:t>+ </a:t>
            </a:r>
            <a:r>
              <a:rPr lang="en-GB" smtClean="0"/>
              <a:t>of </a:t>
            </a:r>
            <a:r>
              <a:rPr lang="en-GB" dirty="0"/>
              <a:t>the European Union</a:t>
            </a:r>
            <a:endParaRPr lang="de-DE" dirty="0"/>
          </a:p>
        </p:txBody>
      </p:sp>
      <p:sp>
        <p:nvSpPr>
          <p:cNvPr id="3" name="Title 2"/>
          <p:cNvSpPr>
            <a:spLocks noGrp="1"/>
          </p:cNvSpPr>
          <p:nvPr>
            <p:ph type="title"/>
          </p:nvPr>
        </p:nvSpPr>
        <p:spPr/>
        <p:txBody>
          <a:bodyPr/>
          <a:lstStyle/>
          <a:p>
            <a:r>
              <a:rPr lang="de-DE" dirty="0" smtClean="0"/>
              <a:t>TOPSIDE and TOPSIDE+</a:t>
            </a:r>
            <a:endParaRPr lang="de-DE" dirty="0"/>
          </a:p>
        </p:txBody>
      </p:sp>
    </p:spTree>
    <p:extLst>
      <p:ext uri="{BB962C8B-B14F-4D97-AF65-F5344CB8AC3E}">
        <p14:creationId xmlns:p14="http://schemas.microsoft.com/office/powerpoint/2010/main" val="3645891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supporter is a “peer” </a:t>
            </a:r>
            <a:r>
              <a:rPr lang="en-GB" dirty="0" smtClean="0"/>
              <a:t>with </a:t>
            </a:r>
            <a:r>
              <a:rPr lang="en-GB" dirty="0"/>
              <a:t>similar life </a:t>
            </a:r>
            <a:r>
              <a:rPr lang="en-GB" dirty="0" smtClean="0"/>
              <a:t>experiences.</a:t>
            </a:r>
          </a:p>
          <a:p>
            <a:r>
              <a:rPr lang="en-GB" dirty="0" smtClean="0"/>
              <a:t>Support </a:t>
            </a:r>
            <a:r>
              <a:rPr lang="en-GB" dirty="0"/>
              <a:t>relationship is one of equality. </a:t>
            </a:r>
            <a:endParaRPr lang="en-GB" dirty="0" smtClean="0"/>
          </a:p>
          <a:p>
            <a:r>
              <a:rPr lang="en-GB" dirty="0" smtClean="0"/>
              <a:t>Exchange </a:t>
            </a:r>
            <a:r>
              <a:rPr lang="en-GB" dirty="0"/>
              <a:t>practical advice and suggestions for strategies that professionals may not offer or even know about. </a:t>
            </a:r>
            <a:endParaRPr lang="en-GB" dirty="0" smtClean="0"/>
          </a:p>
          <a:p>
            <a:r>
              <a:rPr lang="en-GB" dirty="0" smtClean="0"/>
              <a:t>Offers </a:t>
            </a:r>
            <a:r>
              <a:rPr lang="en-GB" dirty="0"/>
              <a:t>more authentic empathy and support. </a:t>
            </a:r>
            <a:endParaRPr lang="de-DE" dirty="0"/>
          </a:p>
          <a:p>
            <a:r>
              <a:rPr lang="en-GB" dirty="0" smtClean="0"/>
              <a:t>New </a:t>
            </a:r>
            <a:r>
              <a:rPr lang="en-GB" dirty="0"/>
              <a:t>and </a:t>
            </a:r>
            <a:r>
              <a:rPr lang="en-GB" dirty="0" smtClean="0"/>
              <a:t>empowering experience.</a:t>
            </a:r>
            <a:endParaRPr lang="de-DE" dirty="0"/>
          </a:p>
        </p:txBody>
      </p:sp>
      <p:sp>
        <p:nvSpPr>
          <p:cNvPr id="3" name="Title 2"/>
          <p:cNvSpPr>
            <a:spLocks noGrp="1"/>
          </p:cNvSpPr>
          <p:nvPr>
            <p:ph type="title"/>
          </p:nvPr>
        </p:nvSpPr>
        <p:spPr/>
        <p:txBody>
          <a:bodyPr/>
          <a:lstStyle/>
          <a:p>
            <a:r>
              <a:rPr lang="de-DE" dirty="0" smtClean="0"/>
              <a:t>Peer Support</a:t>
            </a:r>
            <a:endParaRPr lang="de-DE" dirty="0"/>
          </a:p>
        </p:txBody>
      </p:sp>
    </p:spTree>
    <p:extLst>
      <p:ext uri="{BB962C8B-B14F-4D97-AF65-F5344CB8AC3E}">
        <p14:creationId xmlns:p14="http://schemas.microsoft.com/office/powerpoint/2010/main" val="236895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The word “</a:t>
            </a:r>
            <a:r>
              <a:rPr lang="en-GB" b="1" dirty="0"/>
              <a:t>peer</a:t>
            </a:r>
            <a:r>
              <a:rPr lang="en-GB" dirty="0"/>
              <a:t>” is not used very often.</a:t>
            </a:r>
            <a:endParaRPr lang="de-DE" dirty="0"/>
          </a:p>
          <a:p>
            <a:pPr marL="0" indent="0">
              <a:buNone/>
            </a:pPr>
            <a:r>
              <a:rPr lang="en-GB" dirty="0"/>
              <a:t>In our project it means a person who has some of the same life experiences as you.</a:t>
            </a:r>
            <a:endParaRPr lang="de-DE" dirty="0"/>
          </a:p>
          <a:p>
            <a:pPr marL="0" indent="0">
              <a:buNone/>
            </a:pPr>
            <a:r>
              <a:rPr lang="en-GB" dirty="0"/>
              <a:t>Peers often understand you better because they share the same experiences.</a:t>
            </a:r>
            <a:br>
              <a:rPr lang="en-GB" dirty="0"/>
            </a:br>
            <a:r>
              <a:rPr lang="en-GB" dirty="0"/>
              <a:t>They often understand better how you feel.</a:t>
            </a:r>
            <a:endParaRPr lang="de-DE" dirty="0"/>
          </a:p>
          <a:p>
            <a:pPr marL="0" indent="0">
              <a:buNone/>
            </a:pPr>
            <a:r>
              <a:rPr lang="en-GB" dirty="0"/>
              <a:t>You often feel more comfortable to talk with them than with other people.</a:t>
            </a:r>
            <a:endParaRPr lang="de-DE" dirty="0"/>
          </a:p>
          <a:p>
            <a:endParaRPr lang="de-DE" dirty="0"/>
          </a:p>
        </p:txBody>
      </p:sp>
      <p:sp>
        <p:nvSpPr>
          <p:cNvPr id="3" name="Title 2"/>
          <p:cNvSpPr>
            <a:spLocks noGrp="1"/>
          </p:cNvSpPr>
          <p:nvPr>
            <p:ph type="title"/>
          </p:nvPr>
        </p:nvSpPr>
        <p:spPr/>
        <p:txBody>
          <a:bodyPr/>
          <a:lstStyle/>
          <a:p>
            <a:r>
              <a:rPr lang="de-DE" dirty="0" smtClean="0"/>
              <a:t>What is a „Peer“?</a:t>
            </a:r>
            <a:endParaRPr lang="de-DE" dirty="0"/>
          </a:p>
        </p:txBody>
      </p:sp>
    </p:spTree>
    <p:extLst>
      <p:ext uri="{BB962C8B-B14F-4D97-AF65-F5344CB8AC3E}">
        <p14:creationId xmlns:p14="http://schemas.microsoft.com/office/powerpoint/2010/main" val="155772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“Peer support“ is about getting support from people you can trust,</a:t>
            </a:r>
            <a:br>
              <a:rPr lang="en-GB" dirty="0"/>
            </a:br>
            <a:r>
              <a:rPr lang="en-GB" dirty="0"/>
              <a:t>getting support from people you can understand.</a:t>
            </a:r>
            <a:br>
              <a:rPr lang="en-GB" dirty="0"/>
            </a:br>
            <a:r>
              <a:rPr lang="en-GB" dirty="0"/>
              <a:t>It is about support from people with intellectual disabilities </a:t>
            </a:r>
            <a:br>
              <a:rPr lang="en-GB" dirty="0"/>
            </a:br>
            <a:r>
              <a:rPr lang="en-GB" dirty="0"/>
              <a:t>who share common experiences with you.</a:t>
            </a:r>
            <a:br>
              <a:rPr lang="en-GB" dirty="0"/>
            </a:br>
            <a:r>
              <a:rPr lang="en-GB" dirty="0"/>
              <a:t>Peer support is about being included in your community.</a:t>
            </a:r>
            <a:br>
              <a:rPr lang="en-GB" dirty="0"/>
            </a:br>
            <a:r>
              <a:rPr lang="en-GB" dirty="0" smtClean="0"/>
              <a:t>To </a:t>
            </a:r>
            <a:r>
              <a:rPr lang="en-GB" dirty="0"/>
              <a:t>give the support in the best way, </a:t>
            </a:r>
            <a:r>
              <a:rPr lang="en-GB" dirty="0" smtClean="0"/>
              <a:t/>
            </a:r>
            <a:br>
              <a:rPr lang="en-GB" dirty="0" smtClean="0"/>
            </a:br>
            <a:r>
              <a:rPr lang="en-GB" dirty="0" smtClean="0"/>
              <a:t>           people </a:t>
            </a:r>
            <a:r>
              <a:rPr lang="en-GB" dirty="0"/>
              <a:t>need some training.</a:t>
            </a:r>
            <a:endParaRPr lang="de-DE" dirty="0"/>
          </a:p>
          <a:p>
            <a:endParaRPr lang="de-DE" dirty="0"/>
          </a:p>
        </p:txBody>
      </p:sp>
      <p:sp>
        <p:nvSpPr>
          <p:cNvPr id="3" name="Title 2"/>
          <p:cNvSpPr>
            <a:spLocks noGrp="1"/>
          </p:cNvSpPr>
          <p:nvPr>
            <p:ph type="title"/>
          </p:nvPr>
        </p:nvSpPr>
        <p:spPr/>
        <p:txBody>
          <a:bodyPr/>
          <a:lstStyle/>
          <a:p>
            <a:r>
              <a:rPr lang="de-DE" dirty="0" smtClean="0"/>
              <a:t>What is „Peer-Support“?</a:t>
            </a:r>
            <a:endParaRPr lang="de-DE" dirty="0"/>
          </a:p>
        </p:txBody>
      </p:sp>
    </p:spTree>
    <p:extLst>
      <p:ext uri="{BB962C8B-B14F-4D97-AF65-F5344CB8AC3E}">
        <p14:creationId xmlns:p14="http://schemas.microsoft.com/office/powerpoint/2010/main" val="888136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21557"/>
            <a:ext cx="8686800" cy="4724400"/>
          </a:xfrm>
        </p:spPr>
        <p:txBody>
          <a:bodyPr/>
          <a:lstStyle/>
          <a:p>
            <a:pPr lvl="0"/>
            <a:r>
              <a:rPr lang="en-GB" dirty="0"/>
              <a:t>The </a:t>
            </a:r>
            <a:r>
              <a:rPr lang="en-GB" u="sng" dirty="0"/>
              <a:t>TOPSIDE Methodological Guidelines </a:t>
            </a:r>
            <a:r>
              <a:rPr lang="en-GB" u="sng" dirty="0" smtClean="0"/>
              <a:t/>
            </a:r>
            <a:br>
              <a:rPr lang="en-GB" u="sng" dirty="0" smtClean="0"/>
            </a:br>
            <a:r>
              <a:rPr lang="en-GB" u="sng" dirty="0" smtClean="0"/>
              <a:t>for Trainers</a:t>
            </a:r>
            <a:r>
              <a:rPr lang="en-GB" dirty="0" smtClean="0"/>
              <a:t> </a:t>
            </a:r>
            <a:r>
              <a:rPr lang="en-GB" dirty="0"/>
              <a:t>guide trainers through </a:t>
            </a:r>
            <a:r>
              <a:rPr lang="en-GB" dirty="0" smtClean="0"/>
              <a:t/>
            </a:r>
            <a:br>
              <a:rPr lang="en-GB" dirty="0" smtClean="0"/>
            </a:br>
            <a:r>
              <a:rPr lang="en-GB" dirty="0" smtClean="0"/>
              <a:t>planning </a:t>
            </a:r>
            <a:r>
              <a:rPr lang="en-GB" dirty="0"/>
              <a:t>and preparing the </a:t>
            </a:r>
            <a:r>
              <a:rPr lang="en-GB" dirty="0" smtClean="0"/>
              <a:t>training.</a:t>
            </a:r>
            <a:endParaRPr lang="de-DE" dirty="0"/>
          </a:p>
          <a:p>
            <a:pPr lvl="0"/>
            <a:r>
              <a:rPr lang="en-GB" dirty="0"/>
              <a:t>The </a:t>
            </a:r>
            <a:r>
              <a:rPr lang="en-GB" u="sng" dirty="0"/>
              <a:t>TOPSIDE Curriculum in Easy-to-Read Language</a:t>
            </a:r>
            <a:r>
              <a:rPr lang="en-GB" dirty="0"/>
              <a:t> supports trainers with </a:t>
            </a:r>
            <a:r>
              <a:rPr lang="en-GB" dirty="0" smtClean="0"/>
              <a:t/>
            </a:r>
            <a:br>
              <a:rPr lang="en-GB" dirty="0" smtClean="0"/>
            </a:br>
            <a:r>
              <a:rPr lang="en-GB" dirty="0" smtClean="0"/>
              <a:t>intellectual </a:t>
            </a:r>
            <a:r>
              <a:rPr lang="en-GB" dirty="0"/>
              <a:t>disabilities to </a:t>
            </a:r>
            <a:r>
              <a:rPr lang="en-GB" dirty="0" smtClean="0"/>
              <a:t>run </a:t>
            </a:r>
            <a:r>
              <a:rPr lang="en-GB" dirty="0"/>
              <a:t>the </a:t>
            </a:r>
            <a:r>
              <a:rPr lang="en-GB" dirty="0" smtClean="0"/>
              <a:t/>
            </a:r>
            <a:br>
              <a:rPr lang="en-GB" dirty="0" smtClean="0"/>
            </a:br>
            <a:r>
              <a:rPr lang="en-GB" dirty="0" smtClean="0"/>
              <a:t>TOPSIDE </a:t>
            </a:r>
            <a:r>
              <a:rPr lang="en-GB" dirty="0"/>
              <a:t>training</a:t>
            </a:r>
            <a:r>
              <a:rPr lang="en-GB" dirty="0" smtClean="0"/>
              <a:t>. </a:t>
            </a:r>
            <a:endParaRPr lang="de-DE" dirty="0"/>
          </a:p>
        </p:txBody>
      </p:sp>
      <p:sp>
        <p:nvSpPr>
          <p:cNvPr id="3" name="Title 2"/>
          <p:cNvSpPr>
            <a:spLocks noGrp="1"/>
          </p:cNvSpPr>
          <p:nvPr>
            <p:ph type="title"/>
          </p:nvPr>
        </p:nvSpPr>
        <p:spPr/>
        <p:txBody>
          <a:bodyPr/>
          <a:lstStyle/>
          <a:p>
            <a:r>
              <a:rPr lang="de-DE" dirty="0" smtClean="0"/>
              <a:t>TOPSIDE Materials</a:t>
            </a:r>
            <a:endParaRPr lang="de-DE" dirty="0"/>
          </a:p>
        </p:txBody>
      </p:sp>
      <p:pic>
        <p:nvPicPr>
          <p:cNvPr id="1026" name="Picture 2" descr="Cap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660" y="1052736"/>
            <a:ext cx="155331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_etr_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432" y="3429000"/>
            <a:ext cx="1618836" cy="22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8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21557"/>
            <a:ext cx="8686800" cy="4724400"/>
          </a:xfrm>
        </p:spPr>
        <p:txBody>
          <a:bodyPr/>
          <a:lstStyle/>
          <a:p>
            <a:pPr lvl="0"/>
            <a:r>
              <a:rPr lang="en-GB" dirty="0" smtClean="0"/>
              <a:t>The</a:t>
            </a:r>
            <a:r>
              <a:rPr lang="en-GB" dirty="0"/>
              <a:t> </a:t>
            </a:r>
            <a:r>
              <a:rPr lang="en-GB" u="sng" dirty="0"/>
              <a:t>TOPSIDE Curriculum</a:t>
            </a:r>
            <a:r>
              <a:rPr lang="en-GB" dirty="0"/>
              <a:t>, which is composed of a database of exercises with easy-to-read summaries to </a:t>
            </a:r>
            <a:r>
              <a:rPr lang="en-GB" dirty="0" smtClean="0"/>
              <a:t/>
            </a:r>
            <a:br>
              <a:rPr lang="en-GB" dirty="0" smtClean="0"/>
            </a:br>
            <a:r>
              <a:rPr lang="en-GB" dirty="0" smtClean="0"/>
              <a:t>train </a:t>
            </a:r>
            <a:r>
              <a:rPr lang="en-GB" dirty="0"/>
              <a:t>people </a:t>
            </a:r>
            <a:r>
              <a:rPr lang="en-GB" dirty="0" smtClean="0"/>
              <a:t/>
            </a:r>
            <a:br>
              <a:rPr lang="en-GB" dirty="0" smtClean="0"/>
            </a:br>
            <a:r>
              <a:rPr lang="en-GB" dirty="0" smtClean="0"/>
              <a:t>with </a:t>
            </a:r>
            <a:r>
              <a:rPr lang="en-GB" dirty="0"/>
              <a:t>intellectual </a:t>
            </a:r>
            <a:r>
              <a:rPr lang="en-GB" dirty="0" smtClean="0"/>
              <a:t/>
            </a:r>
            <a:br>
              <a:rPr lang="en-GB" dirty="0" smtClean="0"/>
            </a:br>
            <a:r>
              <a:rPr lang="en-GB" dirty="0" smtClean="0"/>
              <a:t>disabilities </a:t>
            </a:r>
            <a:r>
              <a:rPr lang="en-GB" dirty="0"/>
              <a:t>to </a:t>
            </a:r>
            <a:r>
              <a:rPr lang="en-GB" dirty="0" smtClean="0"/>
              <a:t/>
            </a:r>
            <a:br>
              <a:rPr lang="en-GB" dirty="0" smtClean="0"/>
            </a:br>
            <a:r>
              <a:rPr lang="en-GB" dirty="0" smtClean="0"/>
              <a:t>become </a:t>
            </a:r>
            <a:r>
              <a:rPr lang="en-GB" dirty="0"/>
              <a:t>peer </a:t>
            </a:r>
            <a:r>
              <a:rPr lang="en-GB" dirty="0" smtClean="0"/>
              <a:t/>
            </a:r>
            <a:br>
              <a:rPr lang="en-GB" dirty="0" smtClean="0"/>
            </a:br>
            <a:r>
              <a:rPr lang="en-GB" dirty="0" smtClean="0"/>
              <a:t>supporters. </a:t>
            </a:r>
            <a:endParaRPr lang="de-DE" dirty="0"/>
          </a:p>
        </p:txBody>
      </p:sp>
      <p:sp>
        <p:nvSpPr>
          <p:cNvPr id="3" name="Title 2"/>
          <p:cNvSpPr>
            <a:spLocks noGrp="1"/>
          </p:cNvSpPr>
          <p:nvPr>
            <p:ph type="title"/>
          </p:nvPr>
        </p:nvSpPr>
        <p:spPr/>
        <p:txBody>
          <a:bodyPr/>
          <a:lstStyle/>
          <a:p>
            <a:r>
              <a:rPr lang="de-DE" dirty="0" smtClean="0"/>
              <a:t>TOPSIDE Materials</a:t>
            </a:r>
            <a:endParaRPr lang="de-DE"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6" t="17329" r="33076" b="6250"/>
          <a:stretch/>
        </p:blipFill>
        <p:spPr bwMode="auto">
          <a:xfrm>
            <a:off x="3635896" y="2636912"/>
            <a:ext cx="5359719" cy="3917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3529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21557"/>
            <a:ext cx="8686800" cy="4724400"/>
          </a:xfrm>
        </p:spPr>
        <p:txBody>
          <a:bodyPr/>
          <a:lstStyle/>
          <a:p>
            <a:pPr lvl="0"/>
            <a:r>
              <a:rPr lang="en-GB" dirty="0" smtClean="0"/>
              <a:t>The </a:t>
            </a:r>
            <a:r>
              <a:rPr lang="en-GB" u="sng" dirty="0"/>
              <a:t>TOPSIDE Material for Peers</a:t>
            </a:r>
            <a:r>
              <a:rPr lang="en-GB" dirty="0"/>
              <a:t>, which </a:t>
            </a:r>
            <a:r>
              <a:rPr lang="en-GB" dirty="0" smtClean="0"/>
              <a:t/>
            </a:r>
            <a:br>
              <a:rPr lang="en-GB" dirty="0" smtClean="0"/>
            </a:br>
            <a:r>
              <a:rPr lang="en-GB" dirty="0" smtClean="0"/>
              <a:t>contains </a:t>
            </a:r>
            <a:r>
              <a:rPr lang="en-GB" dirty="0"/>
              <a:t>examples of portfolios </a:t>
            </a:r>
            <a:r>
              <a:rPr lang="en-GB" dirty="0" smtClean="0"/>
              <a:t/>
            </a:r>
            <a:br>
              <a:rPr lang="en-GB" dirty="0" smtClean="0"/>
            </a:br>
            <a:r>
              <a:rPr lang="en-GB" dirty="0" smtClean="0"/>
              <a:t>and </a:t>
            </a:r>
            <a:r>
              <a:rPr lang="en-GB" dirty="0"/>
              <a:t>materials peers will </a:t>
            </a:r>
            <a:r>
              <a:rPr lang="en-GB" dirty="0" smtClean="0"/>
              <a:t>keep.</a:t>
            </a:r>
          </a:p>
          <a:p>
            <a:pPr lvl="0"/>
            <a:endParaRPr lang="de-DE" dirty="0"/>
          </a:p>
          <a:p>
            <a:pPr lvl="0"/>
            <a:r>
              <a:rPr lang="en-GB" dirty="0"/>
              <a:t>The </a:t>
            </a:r>
            <a:r>
              <a:rPr lang="en-GB" u="sng" dirty="0"/>
              <a:t>TOPSIDE Guidelines for Mentors</a:t>
            </a:r>
            <a:r>
              <a:rPr lang="en-GB" dirty="0"/>
              <a:t>, </a:t>
            </a:r>
            <a:r>
              <a:rPr lang="en-GB" dirty="0" smtClean="0"/>
              <a:t/>
            </a:r>
            <a:br>
              <a:rPr lang="en-GB" dirty="0" smtClean="0"/>
            </a:br>
            <a:r>
              <a:rPr lang="en-GB" dirty="0" smtClean="0"/>
              <a:t>which </a:t>
            </a:r>
            <a:r>
              <a:rPr lang="en-GB" dirty="0"/>
              <a:t>should advise and direct the </a:t>
            </a:r>
            <a:r>
              <a:rPr lang="en-GB" dirty="0" smtClean="0"/>
              <a:t/>
            </a:r>
            <a:br>
              <a:rPr lang="en-GB" dirty="0" smtClean="0"/>
            </a:br>
            <a:r>
              <a:rPr lang="en-GB" dirty="0" smtClean="0"/>
              <a:t>activities </a:t>
            </a:r>
            <a:r>
              <a:rPr lang="en-GB" dirty="0"/>
              <a:t>of </a:t>
            </a:r>
            <a:r>
              <a:rPr lang="en-GB" dirty="0" smtClean="0"/>
              <a:t>mentors </a:t>
            </a:r>
            <a:r>
              <a:rPr lang="en-GB" dirty="0"/>
              <a:t>to peer </a:t>
            </a:r>
            <a:r>
              <a:rPr lang="en-GB" dirty="0" smtClean="0"/>
              <a:t>supporters</a:t>
            </a:r>
            <a:endParaRPr lang="de-DE" dirty="0"/>
          </a:p>
        </p:txBody>
      </p:sp>
      <p:sp>
        <p:nvSpPr>
          <p:cNvPr id="3" name="Title 2"/>
          <p:cNvSpPr>
            <a:spLocks noGrp="1"/>
          </p:cNvSpPr>
          <p:nvPr>
            <p:ph type="title"/>
          </p:nvPr>
        </p:nvSpPr>
        <p:spPr/>
        <p:txBody>
          <a:bodyPr/>
          <a:lstStyle/>
          <a:p>
            <a:r>
              <a:rPr lang="de-DE" dirty="0" smtClean="0"/>
              <a:t>TOPSIDE Materials</a:t>
            </a:r>
            <a:endParaRPr lang="de-DE" dirty="0"/>
          </a:p>
        </p:txBody>
      </p:sp>
      <p:pic>
        <p:nvPicPr>
          <p:cNvPr id="3074" name="Picture 2" descr="Cap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268760"/>
            <a:ext cx="142875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p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872" y="3501008"/>
            <a:ext cx="142875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239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P_SBUSC_TXT_Success_Growth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PPP_SBUSC_TXT_Success_Growth_Red</Template>
  <TotalTime>0</TotalTime>
  <Words>956</Words>
  <Application>Microsoft Office PowerPoint</Application>
  <PresentationFormat>On-screen Show (4:3)</PresentationFormat>
  <Paragraphs>85</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PPP_SBUSC_TXT_Success_Growth_Red</vt:lpstr>
      <vt:lpstr>Peer-Support A model of supported decision-making  for people with intellectual disabilities</vt:lpstr>
      <vt:lpstr>TOPSIDE and TOPSIDE+</vt:lpstr>
      <vt:lpstr>TOPSIDE and TOPSIDE+</vt:lpstr>
      <vt:lpstr>Peer Support</vt:lpstr>
      <vt:lpstr>What is a „Peer“?</vt:lpstr>
      <vt:lpstr>What is „Peer-Support“?</vt:lpstr>
      <vt:lpstr>TOPSIDE Materials</vt:lpstr>
      <vt:lpstr>TOPSIDE Materials</vt:lpstr>
      <vt:lpstr>TOPSIDE Materials</vt:lpstr>
      <vt:lpstr>Supported Decision-Making</vt:lpstr>
      <vt:lpstr>CRPD Concluding Observations</vt:lpstr>
      <vt:lpstr>Peer support in decision-making</vt:lpstr>
      <vt:lpstr>Peer support in decision-making</vt:lpstr>
      <vt:lpstr>Peer support in decision-making</vt:lpstr>
      <vt:lpstr>www.right-to-decide.eu</vt:lpstr>
      <vt:lpstr>www.peer-support.eu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Geert Freyhoff</dc:creator>
  <cp:lastModifiedBy>Geert</cp:lastModifiedBy>
  <cp:revision>57</cp:revision>
  <dcterms:created xsi:type="dcterms:W3CDTF">2015-11-18T19:25:15Z</dcterms:created>
  <dcterms:modified xsi:type="dcterms:W3CDTF">2016-11-08T06:17:42Z</dcterms:modified>
</cp:coreProperties>
</file>